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Roboto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oboto-bold.fntdata"/><Relationship Id="rId27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8.png>
</file>

<file path=ppt/media/image19.png>
</file>

<file path=ppt/media/image2.jp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jpg>
</file>

<file path=ppt/media/image4.jpg>
</file>

<file path=ppt/media/image5.jpg>
</file>

<file path=ppt/media/image6.png>
</file>

<file path=ppt/media/image7.jpg>
</file>

<file path=ppt/media/image8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3ed11da5cb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3ed11da5cb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36d435063e_0_6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36d435063e_0_6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36d435063e_0_6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36d435063e_0_6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36d435063e_0_6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136d435063e_0_6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36d435063e_0_6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136d435063e_0_6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36d435063e_0_7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136d435063e_0_7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36d435063e_0_7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136d435063e_0_7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36d435063e_0_7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136d435063e_0_7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36d435063e_0_6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136d435063e_0_6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36d435063e_0_6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136d435063e_0_6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36d435063e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36d435063e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13ed11da5cb_1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13ed11da5cb_1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36d435063e_0_6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36d435063e_0_6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36d435063e_0_6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36d435063e_0_6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36d435063e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36d435063e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36d435063e_0_6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36d435063e_0_6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36d435063e_0_6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36d435063e_0_6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36d435063e_0_6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36d435063e_0_6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3ed11da5cb_1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3ed11da5cb_1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3ed11da5cb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3ed11da5cb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jpg"/><Relationship Id="rId4" Type="http://schemas.openxmlformats.org/officeDocument/2006/relationships/image" Target="../media/image2.jpg"/><Relationship Id="rId10" Type="http://schemas.openxmlformats.org/officeDocument/2006/relationships/image" Target="../media/image6.png"/><Relationship Id="rId9" Type="http://schemas.openxmlformats.org/officeDocument/2006/relationships/image" Target="../media/image3.jpg"/><Relationship Id="rId5" Type="http://schemas.openxmlformats.org/officeDocument/2006/relationships/image" Target="../media/image4.jpg"/><Relationship Id="rId6" Type="http://schemas.openxmlformats.org/officeDocument/2006/relationships/image" Target="../media/image5.jpg"/><Relationship Id="rId7" Type="http://schemas.openxmlformats.org/officeDocument/2006/relationships/image" Target="../media/image7.jpg"/><Relationship Id="rId8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0.jpg"/><Relationship Id="rId4" Type="http://schemas.openxmlformats.org/officeDocument/2006/relationships/image" Target="../media/image28.png"/><Relationship Id="rId5" Type="http://schemas.openxmlformats.org/officeDocument/2006/relationships/image" Target="../media/image6.png"/><Relationship Id="rId6" Type="http://schemas.openxmlformats.org/officeDocument/2006/relationships/image" Target="../media/image30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Relationship Id="rId4" Type="http://schemas.openxmlformats.org/officeDocument/2006/relationships/image" Target="../media/image18.png"/><Relationship Id="rId5" Type="http://schemas.openxmlformats.org/officeDocument/2006/relationships/image" Target="../media/image10.png"/><Relationship Id="rId6" Type="http://schemas.openxmlformats.org/officeDocument/2006/relationships/image" Target="../media/image13.jpg"/><Relationship Id="rId7" Type="http://schemas.openxmlformats.org/officeDocument/2006/relationships/image" Target="../media/image29.png"/><Relationship Id="rId8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Relationship Id="rId4" Type="http://schemas.openxmlformats.org/officeDocument/2006/relationships/image" Target="../media/image2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Relationship Id="rId4" Type="http://schemas.openxmlformats.org/officeDocument/2006/relationships/image" Target="../media/image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Relationship Id="rId4" Type="http://schemas.openxmlformats.org/officeDocument/2006/relationships/image" Target="../media/image1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56650" y="2781300"/>
            <a:ext cx="1943100" cy="236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" y="2961178"/>
            <a:ext cx="3220404" cy="2182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21588" y="2998225"/>
            <a:ext cx="4722412" cy="2108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176075" y="49550"/>
            <a:ext cx="1967925" cy="2930497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709088" y="49550"/>
            <a:ext cx="2466975" cy="1847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380800" y="49550"/>
            <a:ext cx="2328291" cy="1847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" y="0"/>
            <a:ext cx="2380785" cy="2961175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3"/>
          <p:cNvSpPr txBox="1"/>
          <p:nvPr>
            <p:ph type="ctrTitle"/>
          </p:nvPr>
        </p:nvSpPr>
        <p:spPr>
          <a:xfrm>
            <a:off x="311700" y="1048350"/>
            <a:ext cx="8520600" cy="2737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FFE5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chemeClr val="lt1"/>
                </a:solidFill>
                <a:highlight>
                  <a:schemeClr val="dk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Artist Classification by Painting</a:t>
            </a:r>
            <a:endParaRPr b="1" i="1">
              <a:solidFill>
                <a:schemeClr val="lt1"/>
              </a:solidFill>
              <a:highlight>
                <a:schemeClr val="dk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3"/>
          <p:cNvSpPr txBox="1"/>
          <p:nvPr/>
        </p:nvSpPr>
        <p:spPr>
          <a:xfrm>
            <a:off x="1764050" y="2973125"/>
            <a:ext cx="6055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By :Anh Tran, </a:t>
            </a:r>
            <a:r>
              <a:rPr b="1" lang="en" sz="120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Rodrigo Mouron, Kaveon Ware</a:t>
            </a:r>
            <a:endParaRPr b="1" sz="1200">
              <a:solidFill>
                <a:schemeClr val="dk1"/>
              </a:solidFill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63" name="Google Shape;63;p13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311700" y="1048350"/>
            <a:ext cx="8520598" cy="2737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2"/>
          <p:cNvSpPr txBox="1"/>
          <p:nvPr>
            <p:ph idx="1" type="body"/>
          </p:nvPr>
        </p:nvSpPr>
        <p:spPr>
          <a:xfrm>
            <a:off x="569700" y="2383400"/>
            <a:ext cx="2477100" cy="16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use </a:t>
            </a:r>
            <a:r>
              <a:rPr i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imageDataGenerator, 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which is a quick way to augment our images in real time.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8" name="Google Shape;148;p22"/>
          <p:cNvSpPr txBox="1"/>
          <p:nvPr>
            <p:ph type="title"/>
          </p:nvPr>
        </p:nvSpPr>
        <p:spPr>
          <a:xfrm>
            <a:off x="311700" y="148675"/>
            <a:ext cx="8520600" cy="7434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3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Preprocessing</a:t>
            </a:r>
            <a:endParaRPr b="1" sz="4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300">
                <a:solidFill>
                  <a:schemeClr val="lt1"/>
                </a:solidFill>
                <a:highlight>
                  <a:schemeClr val="dk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b="1" sz="4300">
              <a:solidFill>
                <a:schemeClr val="lt1"/>
              </a:solidFill>
              <a:highlight>
                <a:schemeClr val="dk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9" name="Google Shape;149;p22"/>
          <p:cNvSpPr txBox="1"/>
          <p:nvPr/>
        </p:nvSpPr>
        <p:spPr>
          <a:xfrm>
            <a:off x="311700" y="1149125"/>
            <a:ext cx="2993100" cy="8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Method 2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50" name="Google Shape;15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49000" y="1427450"/>
            <a:ext cx="4132276" cy="26011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3"/>
          <p:cNvSpPr/>
          <p:nvPr/>
        </p:nvSpPr>
        <p:spPr>
          <a:xfrm>
            <a:off x="373950" y="1040675"/>
            <a:ext cx="3993900" cy="3627300"/>
          </a:xfrm>
          <a:prstGeom prst="roundRect">
            <a:avLst>
              <a:gd fmla="val 16667" name="adj"/>
            </a:avLst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23"/>
          <p:cNvSpPr txBox="1"/>
          <p:nvPr>
            <p:ph idx="1" type="body"/>
          </p:nvPr>
        </p:nvSpPr>
        <p:spPr>
          <a:xfrm>
            <a:off x="489000" y="1285050"/>
            <a:ext cx="3993900" cy="330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used Convolutional Neural Networks to complete this project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three types of layers are: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AutoNum type="arabicParenR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Input layer:  Responsible for taking input data.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AutoNum type="arabicParenR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Hidden layers: Are in the inside layers which process data.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AutoNum type="arabicParenR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Output layer: Responsible for giving the output data (prediction).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7" name="Google Shape;157;p23"/>
          <p:cNvSpPr txBox="1"/>
          <p:nvPr>
            <p:ph type="title"/>
          </p:nvPr>
        </p:nvSpPr>
        <p:spPr>
          <a:xfrm>
            <a:off x="311700" y="148675"/>
            <a:ext cx="8520600" cy="7434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3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Model Creation</a:t>
            </a:r>
            <a:endParaRPr b="1" sz="4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300">
                <a:solidFill>
                  <a:schemeClr val="lt1"/>
                </a:solidFill>
                <a:highlight>
                  <a:schemeClr val="dk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b="1" sz="4300">
              <a:solidFill>
                <a:schemeClr val="lt1"/>
              </a:solidFill>
              <a:highlight>
                <a:schemeClr val="dk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8" name="Google Shape;158;p23"/>
          <p:cNvSpPr/>
          <p:nvPr/>
        </p:nvSpPr>
        <p:spPr>
          <a:xfrm>
            <a:off x="4572000" y="1040675"/>
            <a:ext cx="3993900" cy="3627300"/>
          </a:xfrm>
          <a:prstGeom prst="roundRect">
            <a:avLst>
              <a:gd fmla="val 16667" name="adj"/>
            </a:avLst>
          </a:prstGeom>
          <a:solidFill>
            <a:srgbClr val="93C47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23"/>
          <p:cNvSpPr txBox="1"/>
          <p:nvPr>
            <p:ph idx="1" type="body"/>
          </p:nvPr>
        </p:nvSpPr>
        <p:spPr>
          <a:xfrm>
            <a:off x="4572000" y="1364350"/>
            <a:ext cx="4118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Transfer Learning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ResNet50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Pre-trained model with 50 layers.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Trained on over 1 million images.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Can determine the object in the image, can identify 1000 different objects.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4"/>
          <p:cNvSpPr txBox="1"/>
          <p:nvPr>
            <p:ph idx="1" type="body"/>
          </p:nvPr>
        </p:nvSpPr>
        <p:spPr>
          <a:xfrm>
            <a:off x="311700" y="1142575"/>
            <a:ext cx="8520600" cy="14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# You can see after the 90th image it gives you an error IOError: image file truncated (80 bytes not processed)</a:t>
            </a:r>
            <a:endParaRPr sz="1000">
              <a:solidFill>
                <a:srgbClr val="808080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# To fix this just add this statement above your call stack</a:t>
            </a:r>
            <a:endParaRPr sz="1200">
              <a:solidFill>
                <a:schemeClr val="dk1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ImageFile.LOAD_TRUNCATED_IMAGES = </a:t>
            </a:r>
            <a:r>
              <a:rPr lang="en" sz="1200">
                <a:solidFill>
                  <a:srgbClr val="CC7832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endParaRPr sz="1200">
              <a:solidFill>
                <a:srgbClr val="CC7832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000">
              <a:solidFill>
                <a:srgbClr val="CC7832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65" name="Google Shape;165;p24"/>
          <p:cNvSpPr txBox="1"/>
          <p:nvPr>
            <p:ph type="title"/>
          </p:nvPr>
        </p:nvSpPr>
        <p:spPr>
          <a:xfrm>
            <a:off x="311700" y="148675"/>
            <a:ext cx="8520600" cy="7434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3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Troubleshooting</a:t>
            </a:r>
            <a:endParaRPr b="1" sz="4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300">
                <a:solidFill>
                  <a:schemeClr val="lt1"/>
                </a:solidFill>
                <a:highlight>
                  <a:schemeClr val="dk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b="1" sz="4300">
              <a:solidFill>
                <a:schemeClr val="lt1"/>
              </a:solidFill>
              <a:highlight>
                <a:schemeClr val="dk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6" name="Google Shape;166;p24"/>
          <p:cNvSpPr txBox="1"/>
          <p:nvPr>
            <p:ph idx="1" type="body"/>
          </p:nvPr>
        </p:nvSpPr>
        <p:spPr>
          <a:xfrm>
            <a:off x="384800" y="2781525"/>
            <a:ext cx="8520600" cy="14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We did not have enough ram to run our initial model</a:t>
            </a:r>
            <a:endParaRPr sz="1000">
              <a:solidFill>
                <a:srgbClr val="808080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# To fix this we changed our target input shape to (224,224,3) or smaller</a:t>
            </a:r>
            <a:endParaRPr sz="1200">
              <a:solidFill>
                <a:srgbClr val="CC7832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000">
              <a:solidFill>
                <a:srgbClr val="CC7832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5"/>
          <p:cNvSpPr/>
          <p:nvPr/>
        </p:nvSpPr>
        <p:spPr>
          <a:xfrm>
            <a:off x="148650" y="1080225"/>
            <a:ext cx="8889600" cy="38751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25"/>
          <p:cNvSpPr txBox="1"/>
          <p:nvPr>
            <p:ph idx="1" type="body"/>
          </p:nvPr>
        </p:nvSpPr>
        <p:spPr>
          <a:xfrm>
            <a:off x="441000" y="1273575"/>
            <a:ext cx="8304900" cy="348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tried different version of our base CNN model,  by adding/taking out layers, changing batch size, increasing epochs…</a:t>
            </a:r>
            <a:endParaRPr sz="19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From here our best combination is completely stripping down are model using only dense layers (no conv2d, pooling layers)</a:t>
            </a:r>
            <a:endParaRPr sz="19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9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Making the image size larger meant our model could have more information to learn from.</a:t>
            </a:r>
            <a:endParaRPr sz="19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3" name="Google Shape;173;p25"/>
          <p:cNvSpPr txBox="1"/>
          <p:nvPr>
            <p:ph type="title"/>
          </p:nvPr>
        </p:nvSpPr>
        <p:spPr>
          <a:xfrm>
            <a:off x="148650" y="89200"/>
            <a:ext cx="8889600" cy="8325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3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Improvements</a:t>
            </a:r>
            <a:endParaRPr b="1" sz="4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300">
                <a:solidFill>
                  <a:schemeClr val="lt1"/>
                </a:solidFill>
                <a:highlight>
                  <a:schemeClr val="dk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b="1" sz="4300">
              <a:solidFill>
                <a:schemeClr val="lt1"/>
              </a:solidFill>
              <a:highlight>
                <a:schemeClr val="dk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first model achieved a very low accuracy score.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We achieved a higher accuracy after our second model.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Our final model dropped loss from 9 to around 4 and raised our accuracy from 0.5% to 12.5%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26"/>
          <p:cNvSpPr txBox="1"/>
          <p:nvPr>
            <p:ph type="title"/>
          </p:nvPr>
        </p:nvSpPr>
        <p:spPr>
          <a:xfrm>
            <a:off x="311700" y="148675"/>
            <a:ext cx="8520600" cy="7434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3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Results</a:t>
            </a:r>
            <a:endParaRPr b="1" sz="4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300">
                <a:solidFill>
                  <a:schemeClr val="lt1"/>
                </a:solidFill>
                <a:highlight>
                  <a:schemeClr val="dk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b="1" sz="4300">
              <a:solidFill>
                <a:schemeClr val="lt1"/>
              </a:solidFill>
              <a:highlight>
                <a:schemeClr val="dk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7"/>
          <p:cNvSpPr/>
          <p:nvPr/>
        </p:nvSpPr>
        <p:spPr>
          <a:xfrm>
            <a:off x="327050" y="1050500"/>
            <a:ext cx="8505300" cy="3399300"/>
          </a:xfrm>
          <a:prstGeom prst="rect">
            <a:avLst/>
          </a:prstGeom>
          <a:solidFill>
            <a:srgbClr val="C27BA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7"/>
          <p:cNvSpPr txBox="1"/>
          <p:nvPr>
            <p:ph idx="1" type="body"/>
          </p:nvPr>
        </p:nvSpPr>
        <p:spPr>
          <a:xfrm>
            <a:off x="311700" y="10434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had some issues with our technology:</a:t>
            </a:r>
            <a:endParaRPr sz="2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●"/>
            </a:pPr>
            <a:r>
              <a:rPr lang="en" sz="2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Not enough storage in our computers to hold all data.</a:t>
            </a:r>
            <a:endParaRPr sz="2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●"/>
            </a:pPr>
            <a:r>
              <a:rPr lang="en" sz="2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Not enough ram in our computers to run the model.</a:t>
            </a:r>
            <a:endParaRPr sz="2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●"/>
            </a:pPr>
            <a:r>
              <a:rPr lang="en" sz="2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Our CPU’s were running at 100% the entire fitting process so if would be more beneficial if we had better or faster CPU’s to be able to run our models more times.</a:t>
            </a:r>
            <a:endParaRPr sz="2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6" name="Google Shape;186;p27"/>
          <p:cNvSpPr txBox="1"/>
          <p:nvPr>
            <p:ph type="title"/>
          </p:nvPr>
        </p:nvSpPr>
        <p:spPr>
          <a:xfrm>
            <a:off x="311700" y="148675"/>
            <a:ext cx="8520600" cy="7434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3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Bottlenecks</a:t>
            </a:r>
            <a:endParaRPr b="1" sz="4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300">
                <a:solidFill>
                  <a:schemeClr val="lt1"/>
                </a:solidFill>
                <a:highlight>
                  <a:schemeClr val="dk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b="1" sz="4300">
              <a:solidFill>
                <a:schemeClr val="lt1"/>
              </a:solidFill>
              <a:highlight>
                <a:schemeClr val="dk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8"/>
          <p:cNvSpPr txBox="1"/>
          <p:nvPr>
            <p:ph idx="1" type="body"/>
          </p:nvPr>
        </p:nvSpPr>
        <p:spPr>
          <a:xfrm>
            <a:off x="1052550" y="892075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With more powerful computers, we could test our model on the full image datasets, decreasing bottleneck.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Build on to our code to create a fully functioning and friendly model that detects whether the painting is authentic or forgery.</a:t>
            </a:r>
            <a:endParaRPr/>
          </a:p>
        </p:txBody>
      </p:sp>
      <p:sp>
        <p:nvSpPr>
          <p:cNvPr id="192" name="Google Shape;192;p28"/>
          <p:cNvSpPr txBox="1"/>
          <p:nvPr>
            <p:ph type="title"/>
          </p:nvPr>
        </p:nvSpPr>
        <p:spPr>
          <a:xfrm>
            <a:off x="311700" y="148675"/>
            <a:ext cx="8520600" cy="7434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3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Further Investigation</a:t>
            </a:r>
            <a:endParaRPr b="1" sz="4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300">
                <a:solidFill>
                  <a:schemeClr val="lt1"/>
                </a:solidFill>
                <a:highlight>
                  <a:schemeClr val="dk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b="1" sz="4300">
              <a:solidFill>
                <a:schemeClr val="lt1"/>
              </a:solidFill>
              <a:highlight>
                <a:schemeClr val="dk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93" name="Google Shape;19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2538" y="2571750"/>
            <a:ext cx="2847975" cy="160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0863" y="2466975"/>
            <a:ext cx="2524125" cy="180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Major Takeaways</a:t>
            </a:r>
            <a:endParaRPr/>
          </a:p>
        </p:txBody>
      </p:sp>
      <p:sp>
        <p:nvSpPr>
          <p:cNvPr id="200" name="Google Shape;200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cleaning is very important.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Having the best dataset will result in the best model, model’s need a lot of data to be able to learn.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9"/>
          <p:cNvSpPr txBox="1"/>
          <p:nvPr>
            <p:ph type="title"/>
          </p:nvPr>
        </p:nvSpPr>
        <p:spPr>
          <a:xfrm>
            <a:off x="376400" y="274325"/>
            <a:ext cx="8520600" cy="7434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3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Major Takeaways</a:t>
            </a:r>
            <a:endParaRPr b="1" sz="4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300">
                <a:solidFill>
                  <a:schemeClr val="lt1"/>
                </a:solidFill>
                <a:highlight>
                  <a:schemeClr val="dk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b="1" sz="4300">
              <a:solidFill>
                <a:schemeClr val="lt1"/>
              </a:solidFill>
              <a:highlight>
                <a:schemeClr val="dk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02" name="Google Shape;20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9975" y="2713545"/>
            <a:ext cx="3404250" cy="1855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01677" y="2813052"/>
            <a:ext cx="3561640" cy="165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Ethical Considerations</a:t>
            </a:r>
            <a:endParaRPr/>
          </a:p>
        </p:txBody>
      </p:sp>
      <p:sp>
        <p:nvSpPr>
          <p:cNvPr id="209" name="Google Shape;209;p30"/>
          <p:cNvSpPr txBox="1"/>
          <p:nvPr>
            <p:ph idx="1" type="body"/>
          </p:nvPr>
        </p:nvSpPr>
        <p:spPr>
          <a:xfrm>
            <a:off x="279225" y="13066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●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Precision was more important than accuracy for us for some reasons: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○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If we were trying to determine if a painting is a forgery we would want to be precise since accurate might mean we tell a lot of people the incorrect information.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○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Precision works better for predictions and allows us to improve our models.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0" name="Google Shape;210;p30"/>
          <p:cNvSpPr txBox="1"/>
          <p:nvPr>
            <p:ph type="title"/>
          </p:nvPr>
        </p:nvSpPr>
        <p:spPr>
          <a:xfrm>
            <a:off x="311700" y="148675"/>
            <a:ext cx="8520600" cy="7434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3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Ethical Considerations</a:t>
            </a:r>
            <a:endParaRPr b="1" sz="4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300">
                <a:solidFill>
                  <a:schemeClr val="lt1"/>
                </a:solidFill>
                <a:highlight>
                  <a:schemeClr val="dk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b="1" sz="4300">
              <a:solidFill>
                <a:schemeClr val="lt1"/>
              </a:solidFill>
              <a:highlight>
                <a:schemeClr val="dk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Acknowledgements</a:t>
            </a:r>
            <a:endParaRPr/>
          </a:p>
        </p:txBody>
      </p:sp>
      <p:sp>
        <p:nvSpPr>
          <p:cNvPr id="216" name="Google Shape;216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 to the following organizations for the opportunity to learn more on machine learning and implementing a project that we are proud to present.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NACME</a:t>
            </a:r>
            <a:endParaRPr b="1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Google</a:t>
            </a:r>
            <a:endParaRPr b="1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University of Arkansas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Thank you to all the individuals who helped us through this program: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Dr. Le		Dr. Luu		Dr. Zhang		Dr. Rainwater	Dr. Baker</a:t>
            </a:r>
            <a:endParaRPr b="1"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/>
              <a:t>Dat Truong		Minh Tran</a:t>
            </a:r>
            <a:r>
              <a:rPr lang="en"/>
              <a:t>		</a:t>
            </a:r>
            <a:endParaRPr/>
          </a:p>
        </p:txBody>
      </p:sp>
      <p:sp>
        <p:nvSpPr>
          <p:cNvPr id="217" name="Google Shape;217;p31"/>
          <p:cNvSpPr txBox="1"/>
          <p:nvPr>
            <p:ph type="title"/>
          </p:nvPr>
        </p:nvSpPr>
        <p:spPr>
          <a:xfrm>
            <a:off x="311700" y="148675"/>
            <a:ext cx="8520600" cy="7434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3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Acknowledgement</a:t>
            </a:r>
            <a:endParaRPr b="1" sz="4300">
              <a:solidFill>
                <a:schemeClr val="lt1"/>
              </a:solidFill>
              <a:highlight>
                <a:schemeClr val="dk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/>
          <p:nvPr/>
        </p:nvSpPr>
        <p:spPr>
          <a:xfrm>
            <a:off x="287400" y="158575"/>
            <a:ext cx="8582400" cy="7236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4"/>
          <p:cNvSpPr/>
          <p:nvPr/>
        </p:nvSpPr>
        <p:spPr>
          <a:xfrm>
            <a:off x="3298325" y="1109975"/>
            <a:ext cx="2596800" cy="3656700"/>
          </a:xfrm>
          <a:prstGeom prst="roundRect">
            <a:avLst>
              <a:gd fmla="val 16667" name="adj"/>
            </a:avLst>
          </a:prstGeom>
          <a:solidFill>
            <a:srgbClr val="D5A6B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4"/>
          <p:cNvSpPr/>
          <p:nvPr/>
        </p:nvSpPr>
        <p:spPr>
          <a:xfrm>
            <a:off x="5964500" y="1109975"/>
            <a:ext cx="2596800" cy="36567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4"/>
          <p:cNvSpPr/>
          <p:nvPr/>
        </p:nvSpPr>
        <p:spPr>
          <a:xfrm>
            <a:off x="632150" y="1175925"/>
            <a:ext cx="2596800" cy="36567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4"/>
          <p:cNvSpPr txBox="1"/>
          <p:nvPr>
            <p:ph type="title"/>
          </p:nvPr>
        </p:nvSpPr>
        <p:spPr>
          <a:xfrm>
            <a:off x="1052550" y="89225"/>
            <a:ext cx="7038900" cy="47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4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Our Team</a:t>
            </a:r>
            <a:endParaRPr b="1" sz="4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73" name="Google Shape;73;p14"/>
          <p:cNvPicPr preferRelativeResize="0"/>
          <p:nvPr/>
        </p:nvPicPr>
        <p:blipFill rotWithShape="1">
          <a:blip r:embed="rId3">
            <a:alphaModFix/>
          </a:blip>
          <a:srcRect b="0" l="12339" r="8814" t="0"/>
          <a:stretch/>
        </p:blipFill>
        <p:spPr>
          <a:xfrm>
            <a:off x="1097975" y="2761575"/>
            <a:ext cx="1527276" cy="193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4"/>
          <p:cNvPicPr preferRelativeResize="0"/>
          <p:nvPr/>
        </p:nvPicPr>
        <p:blipFill rotWithShape="1">
          <a:blip r:embed="rId4">
            <a:alphaModFix/>
          </a:blip>
          <a:srcRect b="18943" l="0" r="0" t="0"/>
          <a:stretch/>
        </p:blipFill>
        <p:spPr>
          <a:xfrm>
            <a:off x="6509851" y="2790684"/>
            <a:ext cx="1476600" cy="1811294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4"/>
          <p:cNvSpPr txBox="1"/>
          <p:nvPr/>
        </p:nvSpPr>
        <p:spPr>
          <a:xfrm>
            <a:off x="777675" y="1241875"/>
            <a:ext cx="23091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Rodrigo Mouron</a:t>
            </a:r>
            <a:endParaRPr b="1" sz="1700" u="sng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Senior</a:t>
            </a:r>
            <a:endParaRPr b="1"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Bachelor of Science </a:t>
            </a:r>
            <a:r>
              <a:rPr b="1" lang="en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 </a:t>
            </a:r>
            <a:endParaRPr b="1"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Computer Engineering, Data Analytics </a:t>
            </a:r>
            <a:endParaRPr b="1"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4"/>
          <p:cNvSpPr txBox="1"/>
          <p:nvPr/>
        </p:nvSpPr>
        <p:spPr>
          <a:xfrm>
            <a:off x="5861100" y="1272775"/>
            <a:ext cx="3008700" cy="20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Kaveon Ware</a:t>
            </a:r>
            <a:endParaRPr b="1" sz="1500" u="sng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Sophomore</a:t>
            </a:r>
            <a:endParaRPr b="1"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Bachelor of Science </a:t>
            </a:r>
            <a:r>
              <a:rPr b="1" lang="en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 </a:t>
            </a:r>
            <a:endParaRPr b="1"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Industrial Technology Management Applied </a:t>
            </a:r>
            <a:endParaRPr b="1"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7" name="Google Shape;77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97975" y="2761575"/>
            <a:ext cx="1527274" cy="1937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99263" y="2790675"/>
            <a:ext cx="1527274" cy="1937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7400" y="158575"/>
            <a:ext cx="8582400" cy="72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4"/>
          <p:cNvPicPr preferRelativeResize="0"/>
          <p:nvPr/>
        </p:nvPicPr>
        <p:blipFill rotWithShape="1">
          <a:blip r:embed="rId6">
            <a:alphaModFix/>
          </a:blip>
          <a:srcRect b="6145" l="0" r="0" t="12567"/>
          <a:stretch/>
        </p:blipFill>
        <p:spPr>
          <a:xfrm>
            <a:off x="3858426" y="2761587"/>
            <a:ext cx="1476599" cy="1800888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58425" y="2761575"/>
            <a:ext cx="1527274" cy="1937151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4"/>
          <p:cNvSpPr txBox="1"/>
          <p:nvPr/>
        </p:nvSpPr>
        <p:spPr>
          <a:xfrm>
            <a:off x="3442163" y="1241875"/>
            <a:ext cx="23091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Anh Tran</a:t>
            </a:r>
            <a:endParaRPr b="1" sz="1700" u="sng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Sophomore</a:t>
            </a:r>
            <a:endParaRPr b="1"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Bachelor of Science </a:t>
            </a:r>
            <a:r>
              <a:rPr b="1" lang="en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 </a:t>
            </a:r>
            <a:endParaRPr b="1"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Science, Mathematics </a:t>
            </a:r>
            <a:endParaRPr b="1"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3"/>
          <p:cNvSpPr txBox="1"/>
          <p:nvPr>
            <p:ph type="title"/>
          </p:nvPr>
        </p:nvSpPr>
        <p:spPr>
          <a:xfrm>
            <a:off x="3431175" y="22688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  <p:sp>
        <p:nvSpPr>
          <p:cNvPr id="229" name="Google Shape;229;p33"/>
          <p:cNvSpPr txBox="1"/>
          <p:nvPr>
            <p:ph type="title"/>
          </p:nvPr>
        </p:nvSpPr>
        <p:spPr>
          <a:xfrm>
            <a:off x="2205000" y="2011050"/>
            <a:ext cx="4734000" cy="9141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3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Questions?</a:t>
            </a:r>
            <a:endParaRPr b="1" sz="4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300">
                <a:solidFill>
                  <a:schemeClr val="lt1"/>
                </a:solidFill>
                <a:highlight>
                  <a:schemeClr val="dk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b="1" sz="4300">
              <a:solidFill>
                <a:schemeClr val="lt1"/>
              </a:solidFill>
              <a:highlight>
                <a:schemeClr val="dk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 result for github logo" id="87" name="Google Shape;8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025" y="2830350"/>
            <a:ext cx="2369550" cy="137131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result for pycharm logo" id="88" name="Google Shape;88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9650" y="1341575"/>
            <a:ext cx="4151806" cy="12573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result for discord logo" id="89" name="Google Shape;89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56138" y="1355013"/>
            <a:ext cx="1257300" cy="12573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result for slack logo" id="90" name="Google Shape;90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880050" y="2830350"/>
            <a:ext cx="2369553" cy="133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he Secret History of the Google Logo" id="91" name="Google Shape;91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361029" y="1364550"/>
            <a:ext cx="2476521" cy="123825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5"/>
          <p:cNvSpPr txBox="1"/>
          <p:nvPr>
            <p:ph type="title"/>
          </p:nvPr>
        </p:nvSpPr>
        <p:spPr>
          <a:xfrm>
            <a:off x="318300" y="158575"/>
            <a:ext cx="8520600" cy="7434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Applications Used</a:t>
            </a:r>
            <a:endParaRPr b="1" sz="39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300">
                <a:solidFill>
                  <a:schemeClr val="lt1"/>
                </a:solidFill>
                <a:highlight>
                  <a:schemeClr val="dk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b="1" sz="4300">
              <a:solidFill>
                <a:schemeClr val="lt1"/>
              </a:solidFill>
              <a:highlight>
                <a:schemeClr val="dk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3" name="Google Shape;93;p1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418063" y="2811300"/>
            <a:ext cx="3419475" cy="133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6"/>
          <p:cNvSpPr txBox="1"/>
          <p:nvPr>
            <p:ph type="title"/>
          </p:nvPr>
        </p:nvSpPr>
        <p:spPr>
          <a:xfrm>
            <a:off x="318300" y="158575"/>
            <a:ext cx="8520600" cy="7434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1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Background</a:t>
            </a:r>
            <a:endParaRPr b="1" sz="3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300">
                <a:solidFill>
                  <a:schemeClr val="lt1"/>
                </a:solidFill>
                <a:highlight>
                  <a:schemeClr val="dk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b="1" sz="4300">
              <a:solidFill>
                <a:schemeClr val="lt1"/>
              </a:solidFill>
              <a:highlight>
                <a:schemeClr val="dk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9" name="Google Shape;99;p16"/>
          <p:cNvSpPr txBox="1"/>
          <p:nvPr>
            <p:ph idx="1" type="body"/>
          </p:nvPr>
        </p:nvSpPr>
        <p:spPr>
          <a:xfrm>
            <a:off x="407725" y="936800"/>
            <a:ext cx="8520600" cy="3416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With paintings carrying millions of dollar price tags, identifying forgeries from authentic works has become valuable.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can use a model to predict the name of the artist.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Two ways of making models: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AutoNum type="arabicParenR"/>
            </a:pP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 a pretrained model like: VGG19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AutoNum type="arabicParenR"/>
            </a:pP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Create your own model and use your own layers.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00" name="Google Shape;10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6599" y="2461701"/>
            <a:ext cx="4055649" cy="199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1500" y="3159399"/>
            <a:ext cx="3826250" cy="129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16800" y="1653525"/>
            <a:ext cx="2962011" cy="1836449"/>
          </a:xfrm>
          <a:prstGeom prst="rect">
            <a:avLst/>
          </a:prstGeom>
          <a:noFill/>
          <a:ln cap="flat" cmpd="sng" w="19050">
            <a:solidFill>
              <a:srgbClr val="FFE599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07" name="Google Shape;107;p17"/>
          <p:cNvSpPr txBox="1"/>
          <p:nvPr>
            <p:ph idx="1" type="body"/>
          </p:nvPr>
        </p:nvSpPr>
        <p:spPr>
          <a:xfrm>
            <a:off x="1575750" y="3878950"/>
            <a:ext cx="6461700" cy="153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Our goal is to create a supervised learning model that 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given an image can predict the artist.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08" name="Google Shape;10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3400" y="1803488"/>
            <a:ext cx="1936000" cy="1536500"/>
          </a:xfrm>
          <a:prstGeom prst="rect">
            <a:avLst/>
          </a:prstGeom>
          <a:noFill/>
          <a:ln cap="flat" cmpd="sng" w="9525">
            <a:solidFill>
              <a:srgbClr val="FFE599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09" name="Google Shape;109;p17"/>
          <p:cNvSpPr txBox="1"/>
          <p:nvPr>
            <p:ph type="title"/>
          </p:nvPr>
        </p:nvSpPr>
        <p:spPr>
          <a:xfrm>
            <a:off x="318300" y="158575"/>
            <a:ext cx="8520600" cy="7434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1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Our Goal</a:t>
            </a:r>
            <a:endParaRPr b="1" sz="3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300">
                <a:solidFill>
                  <a:schemeClr val="lt1"/>
                </a:solidFill>
                <a:highlight>
                  <a:schemeClr val="dk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b="1" sz="4300">
              <a:solidFill>
                <a:schemeClr val="lt1"/>
              </a:solidFill>
              <a:highlight>
                <a:schemeClr val="dk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10" name="Google Shape;110;p17"/>
          <p:cNvCxnSpPr>
            <a:endCxn id="106" idx="1"/>
          </p:cNvCxnSpPr>
          <p:nvPr/>
        </p:nvCxnSpPr>
        <p:spPr>
          <a:xfrm>
            <a:off x="2128200" y="2564249"/>
            <a:ext cx="888600" cy="7500"/>
          </a:xfrm>
          <a:prstGeom prst="straightConnector1">
            <a:avLst/>
          </a:prstGeom>
          <a:noFill/>
          <a:ln cap="flat" cmpd="sng" w="38100">
            <a:solidFill>
              <a:srgbClr val="FFE59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1" name="Google Shape;111;p17"/>
          <p:cNvSpPr txBox="1"/>
          <p:nvPr/>
        </p:nvSpPr>
        <p:spPr>
          <a:xfrm>
            <a:off x="6566200" y="2325450"/>
            <a:ext cx="2397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Vincent Van Gogh</a:t>
            </a:r>
            <a:endParaRPr b="1" i="1"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12" name="Google Shape;112;p17"/>
          <p:cNvCxnSpPr>
            <a:stCxn id="106" idx="3"/>
            <a:endCxn id="111" idx="1"/>
          </p:cNvCxnSpPr>
          <p:nvPr/>
        </p:nvCxnSpPr>
        <p:spPr>
          <a:xfrm>
            <a:off x="5978811" y="2571749"/>
            <a:ext cx="587400" cy="0"/>
          </a:xfrm>
          <a:prstGeom prst="straightConnector1">
            <a:avLst/>
          </a:prstGeom>
          <a:noFill/>
          <a:ln cap="flat" cmpd="sng" w="38100">
            <a:solidFill>
              <a:srgbClr val="FFE599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/>
          <p:nvPr/>
        </p:nvSpPr>
        <p:spPr>
          <a:xfrm>
            <a:off x="327050" y="2784825"/>
            <a:ext cx="8520600" cy="16155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8"/>
          <p:cNvSpPr/>
          <p:nvPr/>
        </p:nvSpPr>
        <p:spPr>
          <a:xfrm>
            <a:off x="327050" y="1139700"/>
            <a:ext cx="8520600" cy="1432200"/>
          </a:xfrm>
          <a:prstGeom prst="roundRect">
            <a:avLst>
              <a:gd fmla="val 16667" name="adj"/>
            </a:avLst>
          </a:prstGeom>
          <a:solidFill>
            <a:srgbClr val="D5A6B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Having usable data is one of the most critical requirement in creating a predictive model.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better our data is the better our model will perform; therefore, we spent the majority of our time processing and cleaning our data.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Initial issues: 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Dataset to download was too big (90gb).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Images were all different sizes,  most of them were just too big.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There were more labels than images downloaded.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NaN values.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0" name="Google Shape;120;p18"/>
          <p:cNvSpPr txBox="1"/>
          <p:nvPr>
            <p:ph type="title"/>
          </p:nvPr>
        </p:nvSpPr>
        <p:spPr>
          <a:xfrm>
            <a:off x="318300" y="158575"/>
            <a:ext cx="8520600" cy="7434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1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Downloading</a:t>
            </a:r>
            <a:r>
              <a:rPr b="1" lang="en" sz="41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the Data</a:t>
            </a:r>
            <a:endParaRPr b="1" sz="3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300">
                <a:solidFill>
                  <a:schemeClr val="lt1"/>
                </a:solidFill>
                <a:highlight>
                  <a:schemeClr val="dk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b="1" sz="4300">
              <a:solidFill>
                <a:schemeClr val="lt1"/>
              </a:solidFill>
              <a:highlight>
                <a:schemeClr val="dk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How we solved our problem: 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Since downloading 90 Gb of images </a:t>
            </a: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would</a:t>
            </a: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become troublesome, we download a subset of the full data which was 5gb.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had resized all the images while it was being processed into our program.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merged the the folder of images with the dataset with the dataframe and dropped all rows with NaN values.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6" name="Google Shape;126;p19"/>
          <p:cNvSpPr txBox="1"/>
          <p:nvPr>
            <p:ph type="title"/>
          </p:nvPr>
        </p:nvSpPr>
        <p:spPr>
          <a:xfrm>
            <a:off x="318300" y="158575"/>
            <a:ext cx="8520600" cy="7434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1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Our Solution</a:t>
            </a:r>
            <a:endParaRPr b="1" sz="3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300">
                <a:solidFill>
                  <a:schemeClr val="lt1"/>
                </a:solidFill>
                <a:highlight>
                  <a:schemeClr val="dk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b="1" sz="4300">
              <a:solidFill>
                <a:schemeClr val="lt1"/>
              </a:solidFill>
              <a:highlight>
                <a:schemeClr val="dk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set our feature column to be the ‘artist’ column which had their names.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From the data we see there </a:t>
            </a:r>
            <a:r>
              <a:rPr lang="en"/>
              <a:t>were 2084 artists in the full dataset, once we did our drops we were left with closer to 500.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Our dataframe shape was 75,858 rows, and we had 12 columns.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We had to do some error handling to see the images since they were not labeled in order.</a:t>
            </a:r>
            <a:endParaRPr/>
          </a:p>
        </p:txBody>
      </p:sp>
      <p:sp>
        <p:nvSpPr>
          <p:cNvPr id="132" name="Google Shape;132;p20"/>
          <p:cNvSpPr txBox="1"/>
          <p:nvPr>
            <p:ph type="title"/>
          </p:nvPr>
        </p:nvSpPr>
        <p:spPr>
          <a:xfrm>
            <a:off x="311700" y="148675"/>
            <a:ext cx="8520600" cy="7434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3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Exploratory Data Analysis</a:t>
            </a:r>
            <a:endParaRPr b="1" sz="4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300">
                <a:solidFill>
                  <a:schemeClr val="lt1"/>
                </a:solidFill>
                <a:highlight>
                  <a:schemeClr val="dk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b="1" sz="4300">
              <a:solidFill>
                <a:schemeClr val="lt1"/>
              </a:solidFill>
              <a:highlight>
                <a:schemeClr val="dk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33" name="Google Shape;13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0425" y="3558549"/>
            <a:ext cx="4214567" cy="142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12725" y="3766096"/>
            <a:ext cx="1934325" cy="101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1"/>
          <p:cNvSpPr txBox="1"/>
          <p:nvPr>
            <p:ph idx="1" type="body"/>
          </p:nvPr>
        </p:nvSpPr>
        <p:spPr>
          <a:xfrm>
            <a:off x="1381800" y="3993875"/>
            <a:ext cx="63804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used</a:t>
            </a:r>
            <a:r>
              <a:rPr i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im_to_array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to turn our images into arrays which then can be feeded into our model.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0" name="Google Shape;140;p21"/>
          <p:cNvSpPr txBox="1"/>
          <p:nvPr>
            <p:ph type="title"/>
          </p:nvPr>
        </p:nvSpPr>
        <p:spPr>
          <a:xfrm>
            <a:off x="311700" y="148675"/>
            <a:ext cx="8520600" cy="7434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3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Preprocessing</a:t>
            </a:r>
            <a:endParaRPr b="1" sz="4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300">
                <a:solidFill>
                  <a:schemeClr val="lt1"/>
                </a:solidFill>
                <a:highlight>
                  <a:schemeClr val="dk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b="1" sz="4300">
              <a:solidFill>
                <a:schemeClr val="lt1"/>
              </a:solidFill>
              <a:highlight>
                <a:schemeClr val="dk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1" name="Google Shape;141;p21"/>
          <p:cNvSpPr txBox="1"/>
          <p:nvPr/>
        </p:nvSpPr>
        <p:spPr>
          <a:xfrm>
            <a:off x="311700" y="1097038"/>
            <a:ext cx="2993100" cy="8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Method 1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42" name="Google Shape;14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3300" y="1943650"/>
            <a:ext cx="6380265" cy="1782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